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0" r:id="rId1"/>
  </p:sldMasterIdLst>
  <p:notesMasterIdLst>
    <p:notesMasterId r:id="rId23"/>
  </p:notesMasterIdLst>
  <p:sldIdLst>
    <p:sldId id="256" r:id="rId2"/>
    <p:sldId id="257" r:id="rId3"/>
    <p:sldId id="258" r:id="rId4"/>
    <p:sldId id="265" r:id="rId5"/>
    <p:sldId id="266" r:id="rId6"/>
    <p:sldId id="260" r:id="rId7"/>
    <p:sldId id="262" r:id="rId8"/>
    <p:sldId id="259" r:id="rId9"/>
    <p:sldId id="261" r:id="rId10"/>
    <p:sldId id="263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7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77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jpe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F22EB8-FB8C-4F74-BAC7-00835F19E23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E03090-C0D6-4252-A33F-6B794837A6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032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03090-C0D6-4252-A33F-6B794837A64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023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2458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0788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734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161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204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525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5318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18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528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696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712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BECDD4E-34EF-44C8-BB41-1A61ADF9BD2F}" type="datetimeFigureOut">
              <a:rPr lang="zh-CN" altLang="en-US" smtClean="0"/>
              <a:t>2022/8/20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4CF08FF-85AD-416A-B349-AB6D86CBBC7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1149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aitbutwhy.com/2015/01/artificial-intelligence-revolution-2.html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9BFFD540-0576-4531-9ABC-6ACE63075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848118"/>
            <a:ext cx="3753558" cy="500988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67C635C-2749-46A6-B59B-8D119E9E1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9385" y="1679953"/>
            <a:ext cx="4002615" cy="518613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720AC1F-D52B-4951-BF6A-48DFAACCA92B}"/>
              </a:ext>
            </a:extLst>
          </p:cNvPr>
          <p:cNvSpPr txBox="1"/>
          <p:nvPr/>
        </p:nvSpPr>
        <p:spPr>
          <a:xfrm>
            <a:off x="2246274" y="3029620"/>
            <a:ext cx="76994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人工智能与哲学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6C362A4-D339-4DA2-B0B9-B72F14A75D2F}"/>
              </a:ext>
            </a:extLst>
          </p:cNvPr>
          <p:cNvSpPr txBox="1"/>
          <p:nvPr/>
        </p:nvSpPr>
        <p:spPr>
          <a:xfrm>
            <a:off x="4792013" y="4842063"/>
            <a:ext cx="26079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杜思瑶</a:t>
            </a:r>
            <a:endParaRPr lang="en-US" altLang="zh-CN" sz="28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pPr algn="ctr"/>
            <a:r>
              <a:rPr lang="zh-CN" altLang="en-US" sz="28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刘岩</a:t>
            </a:r>
            <a:endParaRPr lang="en-US" altLang="zh-CN" sz="28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pPr algn="ctr"/>
            <a:r>
              <a:rPr lang="zh-CN" altLang="en-US" sz="28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许万鹏</a:t>
            </a:r>
          </a:p>
        </p:txBody>
      </p:sp>
    </p:spTree>
    <p:extLst>
      <p:ext uri="{BB962C8B-B14F-4D97-AF65-F5344CB8AC3E}">
        <p14:creationId xmlns:p14="http://schemas.microsoft.com/office/powerpoint/2010/main" val="144002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44444E-6 L 0 -0.3388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D926BB-E6F8-4270-8A43-0369AD241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b="0" i="0" dirty="0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机器人学三定律</a:t>
            </a:r>
            <a:br>
              <a:rPr lang="en-US" altLang="zh-CN" b="0" i="0" dirty="0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</a:br>
            <a:r>
              <a:rPr lang="en-US" altLang="zh-CN" b="0" i="0" dirty="0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				</a:t>
            </a:r>
            <a:r>
              <a:rPr lang="en-US" altLang="zh-CN" sz="3200" b="0" i="0" dirty="0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——</a:t>
            </a:r>
            <a:r>
              <a:rPr lang="zh-CN" altLang="en-US" sz="3200" b="0" i="0" dirty="0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阿西莫夫</a:t>
            </a:r>
            <a:endParaRPr lang="zh-CN" altLang="en-US" sz="32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32A6C4-9671-458A-BEDB-432FD0267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3342" y="1968083"/>
            <a:ext cx="10058400" cy="4023360"/>
          </a:xfrm>
        </p:spPr>
        <p:txBody>
          <a:bodyPr/>
          <a:lstStyle/>
          <a:p>
            <a:r>
              <a:rPr lang="en-US" altLang="zh-CN" b="0" i="0" dirty="0" err="1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LawⅠ:A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 ROBOT MAY NOT INJURE A HUMAN BEING OR, THROUGH INACTION, ALLOW A HUMAN BEING TO COME TO HARM.</a:t>
            </a: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第一定律：机器人不得伤害人类个体，或者目睹人类个体将遭受危险而袖手不管</a:t>
            </a:r>
          </a:p>
          <a:p>
            <a:r>
              <a:rPr lang="en-US" altLang="zh-CN" b="0" i="0" dirty="0" err="1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LawⅡ:A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 ROBOT MUST OBEY ORDERS GIVEN IT BY HUMAN BEINGS EXCEPT WHERE SUCH ORDERS WOULD CONFLICT WITH THE FIRST LAW.</a:t>
            </a: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第二定律：机器人必须服从人给予它的命令，当该命令与第一定律冲突时例外</a:t>
            </a:r>
          </a:p>
          <a:p>
            <a:r>
              <a:rPr lang="en-US" altLang="zh-CN" b="0" i="0" dirty="0" err="1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LawⅢ:A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 ROBOT MUST PROTECT ITS OWN EXISTENCE AS LONG AS SUCH PROTECTION DOES NOT CONFLICT WITH THE FIRST OR SECOND LAW.</a:t>
            </a: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第三定律：机器人在不违反第一、第二定律的情况下要尽可能保护自己的生存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7839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906731-6F22-4827-A6CB-CD2AEB9C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i="0" dirty="0">
                <a:solidFill>
                  <a:srgbClr val="494949"/>
                </a:solidFill>
                <a:effectLst/>
                <a:latin typeface="苏新诗柳楷简" panose="02010600000101010101" pitchFamily="2" charset="-122"/>
                <a:ea typeface="苏新诗柳楷简" panose="02010600000101010101" pitchFamily="2" charset="-122"/>
              </a:rPr>
              <a:t>机器纪元 </a:t>
            </a:r>
            <a:r>
              <a:rPr lang="en-US" altLang="zh-CN" b="1" i="0" dirty="0" err="1">
                <a:solidFill>
                  <a:srgbClr val="494949"/>
                </a:solidFill>
                <a:effectLst/>
                <a:ea typeface="苏新诗柳楷简" panose="02010600000101010101" pitchFamily="2" charset="-122"/>
              </a:rPr>
              <a:t>Autómata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1A66AC7-1BF1-4B77-BD60-EC6F7BC27B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592" y="1826945"/>
            <a:ext cx="8218815" cy="4022725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8F6FF8A-5C76-4AF8-A09F-A0A0BA3A4BB2}"/>
              </a:ext>
            </a:extLst>
          </p:cNvPr>
          <p:cNvSpPr txBox="1"/>
          <p:nvPr/>
        </p:nvSpPr>
        <p:spPr>
          <a:xfrm>
            <a:off x="2587337" y="5877522"/>
            <a:ext cx="7232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科幻电影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机器纪元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中原初机器人与主人公的对话</a:t>
            </a:r>
          </a:p>
        </p:txBody>
      </p:sp>
    </p:spTree>
    <p:extLst>
      <p:ext uri="{BB962C8B-B14F-4D97-AF65-F5344CB8AC3E}">
        <p14:creationId xmlns:p14="http://schemas.microsoft.com/office/powerpoint/2010/main" val="3865876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E0A1D35-088C-499C-AA68-DBA149A27BED}"/>
              </a:ext>
            </a:extLst>
          </p:cNvPr>
          <p:cNvSpPr txBox="1"/>
          <p:nvPr/>
        </p:nvSpPr>
        <p:spPr>
          <a:xfrm>
            <a:off x="767365" y="2498501"/>
            <a:ext cx="106572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2.</a:t>
            </a:r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人工智能的机器伦理与价值体系</a:t>
            </a:r>
            <a:endParaRPr lang="en-US" altLang="zh-CN" sz="54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476909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7FC1DB-454D-4F42-9DC7-A4A1E872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电车难题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04E6DE5-031E-431C-9D1B-F3ECAB9578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132" y="1846831"/>
            <a:ext cx="6187736" cy="4022725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8B882B2-B520-42FA-86F2-C722E7097B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505" y="2975909"/>
            <a:ext cx="842514" cy="76540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ED79069-17E5-4A02-A3FE-312E96C60F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501" y="1060026"/>
            <a:ext cx="567399" cy="55592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8D0CBD6-4CFF-487D-AFC1-E1864BC08524}"/>
              </a:ext>
            </a:extLst>
          </p:cNvPr>
          <p:cNvSpPr txBox="1"/>
          <p:nvPr/>
        </p:nvSpPr>
        <p:spPr>
          <a:xfrm>
            <a:off x="7323292" y="922490"/>
            <a:ext cx="567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苏新诗柳楷简" panose="02010600000101010101" pitchFamily="2" charset="-122"/>
                <a:ea typeface="苏新诗柳楷简" panose="02010600000101010101" pitchFamily="2" charset="-122"/>
                <a:cs typeface="+mj-cs"/>
              </a:rPr>
              <a:t>改</a:t>
            </a:r>
          </a:p>
        </p:txBody>
      </p:sp>
    </p:spTree>
    <p:extLst>
      <p:ext uri="{BB962C8B-B14F-4D97-AF65-F5344CB8AC3E}">
        <p14:creationId xmlns:p14="http://schemas.microsoft.com/office/powerpoint/2010/main" val="1637829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A8F490-530E-47F9-BBBE-36F120D66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人工智能电车难题</a:t>
            </a:r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63EA5AC2-0A44-4005-84A0-6225886E68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295" y="1846263"/>
            <a:ext cx="6187736" cy="4022725"/>
          </a:xfrm>
        </p:spPr>
      </p:pic>
    </p:spTree>
    <p:extLst>
      <p:ext uri="{BB962C8B-B14F-4D97-AF65-F5344CB8AC3E}">
        <p14:creationId xmlns:p14="http://schemas.microsoft.com/office/powerpoint/2010/main" val="3532577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A8F490-530E-47F9-BBBE-36F120D66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补充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A70DC98D-8619-4D62-BA6A-4D77316B3B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04" y="1965914"/>
            <a:ext cx="6394191" cy="3500088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57348DD-9F23-4DED-A0F1-321D0F255E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344" y="1965914"/>
            <a:ext cx="509885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07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7681CE-60DC-40A2-BF9E-C730457BC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题外话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7070453-3421-4B57-B1BA-2C45104DB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6" y="202065"/>
            <a:ext cx="3717580" cy="3226935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BED3608-B755-440A-9F7A-2CD874275B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498" y="202065"/>
            <a:ext cx="4112860" cy="389674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3992B6C-2AEB-49D0-9EF9-84AE37766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526" y="2666249"/>
            <a:ext cx="5031450" cy="33678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18A24D1-90F0-41EB-9CDC-B4D2CD7910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1259" y="-43372"/>
            <a:ext cx="6198267" cy="356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283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AFF0D0CB-A841-467A-A246-7AB756D422EB}"/>
              </a:ext>
            </a:extLst>
          </p:cNvPr>
          <p:cNvSpPr txBox="1"/>
          <p:nvPr/>
        </p:nvSpPr>
        <p:spPr>
          <a:xfrm>
            <a:off x="458809" y="2485622"/>
            <a:ext cx="112743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3.</a:t>
            </a:r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人工智能技术是人类的自我否定吗？</a:t>
            </a:r>
          </a:p>
          <a:p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722837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E8E959F-B14F-4DD9-BD42-5CCA9B18FBF1}"/>
              </a:ext>
            </a:extLst>
          </p:cNvPr>
          <p:cNvSpPr txBox="1"/>
          <p:nvPr/>
        </p:nvSpPr>
        <p:spPr>
          <a:xfrm>
            <a:off x="3045853" y="1240664"/>
            <a:ext cx="1616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社会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25085C9-C055-4D42-A121-B6B4F3BE694B}"/>
              </a:ext>
            </a:extLst>
          </p:cNvPr>
          <p:cNvSpPr txBox="1"/>
          <p:nvPr/>
        </p:nvSpPr>
        <p:spPr>
          <a:xfrm>
            <a:off x="764146" y="1240664"/>
            <a:ext cx="1616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语言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6918C62-ECDA-458B-9479-0E50D0A4D994}"/>
              </a:ext>
            </a:extLst>
          </p:cNvPr>
          <p:cNvSpPr txBox="1"/>
          <p:nvPr/>
        </p:nvSpPr>
        <p:spPr>
          <a:xfrm>
            <a:off x="5475668" y="1240664"/>
            <a:ext cx="1616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政治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6A0E7C5-5973-4621-9AF6-12D9AB6EB1A6}"/>
              </a:ext>
            </a:extLst>
          </p:cNvPr>
          <p:cNvSpPr txBox="1"/>
          <p:nvPr/>
        </p:nvSpPr>
        <p:spPr>
          <a:xfrm>
            <a:off x="10062694" y="1238518"/>
            <a:ext cx="1616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国家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134AE62-750F-43AC-B4DE-80A3A897D067}"/>
              </a:ext>
            </a:extLst>
          </p:cNvPr>
          <p:cNvSpPr txBox="1"/>
          <p:nvPr/>
        </p:nvSpPr>
        <p:spPr>
          <a:xfrm>
            <a:off x="7821769" y="1238518"/>
            <a:ext cx="1616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货币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56B6447-67F8-4FBA-BC03-A2C3A8AA0E9E}"/>
              </a:ext>
            </a:extLst>
          </p:cNvPr>
          <p:cNvSpPr txBox="1"/>
          <p:nvPr/>
        </p:nvSpPr>
        <p:spPr>
          <a:xfrm>
            <a:off x="3045853" y="3151030"/>
            <a:ext cx="1616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机器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8089C8C-46C7-4C40-8831-1FE2539CD87D}"/>
              </a:ext>
            </a:extLst>
          </p:cNvPr>
          <p:cNvSpPr txBox="1"/>
          <p:nvPr/>
        </p:nvSpPr>
        <p:spPr>
          <a:xfrm>
            <a:off x="5119352" y="4793087"/>
            <a:ext cx="32132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人工智能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B94140C-8374-4EBD-88C2-3AD99B3D38B6}"/>
              </a:ext>
            </a:extLst>
          </p:cNvPr>
          <p:cNvSpPr txBox="1"/>
          <p:nvPr/>
        </p:nvSpPr>
        <p:spPr>
          <a:xfrm>
            <a:off x="764145" y="3151030"/>
            <a:ext cx="1616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工具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4EE5862-6384-47E2-BAC7-CD112CDC457B}"/>
              </a:ext>
            </a:extLst>
          </p:cNvPr>
          <p:cNvSpPr txBox="1"/>
          <p:nvPr/>
        </p:nvSpPr>
        <p:spPr>
          <a:xfrm>
            <a:off x="5475668" y="3200399"/>
            <a:ext cx="2305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机器人</a:t>
            </a:r>
          </a:p>
        </p:txBody>
      </p:sp>
      <p:sp>
        <p:nvSpPr>
          <p:cNvPr id="19" name="箭头: 右 18">
            <a:extLst>
              <a:ext uri="{FF2B5EF4-FFF2-40B4-BE49-F238E27FC236}">
                <a16:creationId xmlns:a16="http://schemas.microsoft.com/office/drawing/2014/main" id="{9B285A18-68F5-47DA-8E06-6ADEA682F67B}"/>
              </a:ext>
            </a:extLst>
          </p:cNvPr>
          <p:cNvSpPr/>
          <p:nvPr/>
        </p:nvSpPr>
        <p:spPr>
          <a:xfrm>
            <a:off x="2219459" y="1465143"/>
            <a:ext cx="895081" cy="470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右 20">
            <a:extLst>
              <a:ext uri="{FF2B5EF4-FFF2-40B4-BE49-F238E27FC236}">
                <a16:creationId xmlns:a16="http://schemas.microsoft.com/office/drawing/2014/main" id="{A0BC97EC-19A7-4206-9D64-A0330DF873BD}"/>
              </a:ext>
            </a:extLst>
          </p:cNvPr>
          <p:cNvSpPr/>
          <p:nvPr/>
        </p:nvSpPr>
        <p:spPr>
          <a:xfrm>
            <a:off x="4580587" y="1465143"/>
            <a:ext cx="895081" cy="470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箭头: 右 22">
            <a:extLst>
              <a:ext uri="{FF2B5EF4-FFF2-40B4-BE49-F238E27FC236}">
                <a16:creationId xmlns:a16="http://schemas.microsoft.com/office/drawing/2014/main" id="{CD94950E-6DEB-4604-92B3-F2D0511C5E79}"/>
              </a:ext>
            </a:extLst>
          </p:cNvPr>
          <p:cNvSpPr/>
          <p:nvPr/>
        </p:nvSpPr>
        <p:spPr>
          <a:xfrm>
            <a:off x="7010402" y="1465142"/>
            <a:ext cx="895081" cy="470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箭头: 右 24">
            <a:extLst>
              <a:ext uri="{FF2B5EF4-FFF2-40B4-BE49-F238E27FC236}">
                <a16:creationId xmlns:a16="http://schemas.microsoft.com/office/drawing/2014/main" id="{770010F5-7B4F-44AC-AA72-8E5FCC906B87}"/>
              </a:ext>
            </a:extLst>
          </p:cNvPr>
          <p:cNvSpPr/>
          <p:nvPr/>
        </p:nvSpPr>
        <p:spPr>
          <a:xfrm>
            <a:off x="9302841" y="1465141"/>
            <a:ext cx="895081" cy="470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D25FAE00-0A8B-425E-A802-0682EE244160}"/>
              </a:ext>
            </a:extLst>
          </p:cNvPr>
          <p:cNvSpPr/>
          <p:nvPr/>
        </p:nvSpPr>
        <p:spPr>
          <a:xfrm>
            <a:off x="2219458" y="3427024"/>
            <a:ext cx="895081" cy="470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箭头: 右 28">
            <a:extLst>
              <a:ext uri="{FF2B5EF4-FFF2-40B4-BE49-F238E27FC236}">
                <a16:creationId xmlns:a16="http://schemas.microsoft.com/office/drawing/2014/main" id="{9A61D465-B9CA-49CD-AA64-CEEB298139DB}"/>
              </a:ext>
            </a:extLst>
          </p:cNvPr>
          <p:cNvSpPr/>
          <p:nvPr/>
        </p:nvSpPr>
        <p:spPr>
          <a:xfrm>
            <a:off x="4569852" y="3427024"/>
            <a:ext cx="895081" cy="470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箭头: 右 31">
            <a:extLst>
              <a:ext uri="{FF2B5EF4-FFF2-40B4-BE49-F238E27FC236}">
                <a16:creationId xmlns:a16="http://schemas.microsoft.com/office/drawing/2014/main" id="{782E5E8C-214D-4594-B80A-AB686AFEDBCC}"/>
              </a:ext>
            </a:extLst>
          </p:cNvPr>
          <p:cNvSpPr/>
          <p:nvPr/>
        </p:nvSpPr>
        <p:spPr>
          <a:xfrm rot="16200000">
            <a:off x="6180787" y="4223369"/>
            <a:ext cx="895081" cy="470079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2373F80F-97FB-4755-8E89-DCB5AB74588F}"/>
              </a:ext>
            </a:extLst>
          </p:cNvPr>
          <p:cNvSpPr/>
          <p:nvPr/>
        </p:nvSpPr>
        <p:spPr>
          <a:xfrm>
            <a:off x="7757376" y="3427024"/>
            <a:ext cx="895081" cy="470079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A6E75E6-41A6-4E91-A155-ED9E71D3B331}"/>
              </a:ext>
            </a:extLst>
          </p:cNvPr>
          <p:cNvSpPr txBox="1"/>
          <p:nvPr/>
        </p:nvSpPr>
        <p:spPr>
          <a:xfrm>
            <a:off x="8845641" y="2832104"/>
            <a:ext cx="13522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dirty="0">
                <a:solidFill>
                  <a:srgbClr val="FF0000"/>
                </a:solidFill>
                <a:latin typeface="苏新诗柳楷简" panose="02010600000101010101" pitchFamily="2" charset="-122"/>
                <a:ea typeface="苏新诗柳楷简" panose="02010600000101010101" pitchFamily="2" charset="-122"/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1473843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8" grpId="0"/>
      <p:bldP spid="10" grpId="0"/>
      <p:bldP spid="12" grpId="0"/>
      <p:bldP spid="14" grpId="0"/>
      <p:bldP spid="18" grpId="0"/>
      <p:bldP spid="19" grpId="0" animBg="1"/>
      <p:bldP spid="21" grpId="0" animBg="1"/>
      <p:bldP spid="23" grpId="0" animBg="1"/>
      <p:bldP spid="25" grpId="0" animBg="1"/>
      <p:bldP spid="27" grpId="0" animBg="1"/>
      <p:bldP spid="29" grpId="0" animBg="1"/>
      <p:bldP spid="32" grpId="0" animBg="1"/>
      <p:bldP spid="34" grpId="0" animBg="1"/>
      <p:bldP spid="3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8A0D65B-2934-4210-B166-651734FABD17}"/>
              </a:ext>
            </a:extLst>
          </p:cNvPr>
          <p:cNvSpPr txBox="1"/>
          <p:nvPr/>
        </p:nvSpPr>
        <p:spPr>
          <a:xfrm>
            <a:off x="2287104" y="611746"/>
            <a:ext cx="906690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苏新诗柳楷简" panose="02010600000101010101" pitchFamily="2" charset="-122"/>
                <a:ea typeface="苏新诗柳楷简" panose="02010600000101010101" pitchFamily="2" charset="-122"/>
                <a:hlinkClick r:id="rId2"/>
              </a:rPr>
              <a:t>The AI Revolution: Our Immortality or Extinction</a:t>
            </a:r>
            <a:endParaRPr lang="en-US" altLang="zh-CN" sz="28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r>
              <a:rPr lang="en-US" altLang="zh-CN" sz="28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															--Tim Urban</a:t>
            </a:r>
            <a:endParaRPr lang="zh-CN" altLang="en-US" sz="28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036E89-44FC-494D-804B-584F876A8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050" y="1733833"/>
            <a:ext cx="5015898" cy="412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812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A1F9F08-21AD-44C6-AB94-FEC21391D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4396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AFF0D0CB-A841-467A-A246-7AB756D422EB}"/>
              </a:ext>
            </a:extLst>
          </p:cNvPr>
          <p:cNvSpPr txBox="1"/>
          <p:nvPr/>
        </p:nvSpPr>
        <p:spPr>
          <a:xfrm>
            <a:off x="458809" y="2485622"/>
            <a:ext cx="112743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4.</a:t>
            </a:r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杂谈</a:t>
            </a:r>
          </a:p>
          <a:p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7319857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BB12E92-11B5-4B32-8E67-E48C4EAD162B}"/>
              </a:ext>
            </a:extLst>
          </p:cNvPr>
          <p:cNvSpPr txBox="1"/>
          <p:nvPr/>
        </p:nvSpPr>
        <p:spPr>
          <a:xfrm>
            <a:off x="3544484" y="2115668"/>
            <a:ext cx="59881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谢谢大家！</a:t>
            </a:r>
          </a:p>
        </p:txBody>
      </p:sp>
    </p:spTree>
    <p:extLst>
      <p:ext uri="{BB962C8B-B14F-4D97-AF65-F5344CB8AC3E}">
        <p14:creationId xmlns:p14="http://schemas.microsoft.com/office/powerpoint/2010/main" val="3385358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F7DFDA-8D60-47F6-83C8-3DFBE05DF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sz="4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意向性问题</a:t>
            </a:r>
            <a:endParaRPr lang="en-US" altLang="zh-CN" sz="40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pPr algn="ctr"/>
            <a:r>
              <a:rPr lang="zh-CN" altLang="en-US" sz="4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概念框架问题</a:t>
            </a:r>
            <a:endParaRPr lang="en-US" altLang="zh-CN" sz="40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pPr algn="ctr"/>
            <a:r>
              <a:rPr lang="zh-CN" altLang="en-US" sz="4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机器人行为中的语境问题</a:t>
            </a:r>
            <a:endParaRPr lang="en-US" altLang="zh-CN" sz="40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pPr algn="ctr"/>
            <a:r>
              <a:rPr lang="zh-CN" altLang="en-US" sz="4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日常化认识问题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BD82F4F9-4CDF-43F7-B37D-4B7CDB695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pPr algn="ctr"/>
            <a:r>
              <a:rPr lang="zh-CN" altLang="en-US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人工智能中的四大哲学问题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46DF6C-AB46-43A9-A518-0AEC60E58E8C}"/>
              </a:ext>
            </a:extLst>
          </p:cNvPr>
          <p:cNvSpPr txBox="1"/>
          <p:nvPr/>
        </p:nvSpPr>
        <p:spPr>
          <a:xfrm>
            <a:off x="9665594" y="862885"/>
            <a:ext cx="540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[1]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85F2271-64FA-441A-A228-8A695B28022A}"/>
              </a:ext>
            </a:extLst>
          </p:cNvPr>
          <p:cNvSpPr txBox="1"/>
          <p:nvPr/>
        </p:nvSpPr>
        <p:spPr>
          <a:xfrm>
            <a:off x="2068347" y="5130430"/>
            <a:ext cx="81162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【</a:t>
            </a:r>
            <a:r>
              <a:rPr lang="zh-CN" altLang="en-US" sz="2400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参考文献</a:t>
            </a:r>
            <a:r>
              <a:rPr lang="en-US" altLang="zh-CN" sz="2400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】</a:t>
            </a:r>
          </a:p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[1]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郑祥福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.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人工智能的四大哲学问题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[J].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科学技术哲学研究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, 2005, 22(5):34-37.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5649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15C2846-BB9B-4D1C-9FB9-CF8B2949F783}"/>
              </a:ext>
            </a:extLst>
          </p:cNvPr>
          <p:cNvSpPr txBox="1">
            <a:spLocks/>
          </p:cNvSpPr>
          <p:nvPr/>
        </p:nvSpPr>
        <p:spPr>
          <a:xfrm>
            <a:off x="1066800" y="707035"/>
            <a:ext cx="10058400" cy="500594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1.</a:t>
            </a:r>
            <a:r>
              <a:rPr lang="zh-CN" altLang="en-US" sz="4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人工智能的基本规则与身份认同</a:t>
            </a:r>
            <a:endParaRPr lang="en-US" altLang="zh-CN" sz="44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pPr algn="ctr"/>
            <a:endParaRPr lang="en-US" altLang="zh-CN" sz="44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pPr algn="ctr"/>
            <a:r>
              <a:rPr lang="en-US" altLang="zh-CN" sz="4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2.</a:t>
            </a:r>
            <a:r>
              <a:rPr lang="zh-CN" altLang="en-US" sz="4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人工智能的机器伦理与价值体系</a:t>
            </a:r>
            <a:endParaRPr lang="en-US" altLang="zh-CN" sz="44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pPr algn="ctr"/>
            <a:endParaRPr lang="en-US" altLang="zh-CN" sz="44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pPr algn="ctr"/>
            <a:r>
              <a:rPr lang="en-US" altLang="zh-CN" sz="4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3.</a:t>
            </a:r>
            <a:r>
              <a:rPr lang="zh-CN" altLang="en-US" sz="4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人工智能技术是人类的自我否定吗？</a:t>
            </a:r>
            <a:endParaRPr lang="en-US" altLang="zh-CN" sz="44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pPr algn="ctr"/>
            <a:endParaRPr lang="en-US" altLang="zh-CN" sz="44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pPr algn="ctr"/>
            <a:r>
              <a:rPr lang="en-US" altLang="zh-CN" sz="4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4.</a:t>
            </a:r>
            <a:r>
              <a:rPr lang="zh-CN" altLang="en-US" sz="4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杂谈</a:t>
            </a:r>
          </a:p>
        </p:txBody>
      </p:sp>
    </p:spTree>
    <p:extLst>
      <p:ext uri="{BB962C8B-B14F-4D97-AF65-F5344CB8AC3E}">
        <p14:creationId xmlns:p14="http://schemas.microsoft.com/office/powerpoint/2010/main" val="276140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64BEB90-25EF-4B20-A9C1-AB65A528FD0D}"/>
              </a:ext>
            </a:extLst>
          </p:cNvPr>
          <p:cNvSpPr txBox="1"/>
          <p:nvPr/>
        </p:nvSpPr>
        <p:spPr>
          <a:xfrm>
            <a:off x="4856406" y="2511142"/>
            <a:ext cx="24791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思考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E0A1D35-088C-499C-AA68-DBA149A27BED}"/>
              </a:ext>
            </a:extLst>
          </p:cNvPr>
          <p:cNvSpPr txBox="1"/>
          <p:nvPr/>
        </p:nvSpPr>
        <p:spPr>
          <a:xfrm>
            <a:off x="1018503" y="2822293"/>
            <a:ext cx="106572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1.</a:t>
            </a:r>
            <a:r>
              <a:rPr lang="zh-CN" altLang="en-US" sz="54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人工智能的基本规则与身份认同</a:t>
            </a:r>
            <a:endParaRPr lang="en-US" altLang="zh-CN" sz="54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  <a:p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227776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1.85185E-6 L -2.91667E-6 -0.2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osstown Dynamics ：New Robot Can Fight Back! - 1.Bosstown Dynamics ：New Robot Can Fight(Av73989634,P1)">
            <a:hlinkClick r:id="" action="ppaction://media"/>
            <a:extLst>
              <a:ext uri="{FF2B5EF4-FFF2-40B4-BE49-F238E27FC236}">
                <a16:creationId xmlns:a16="http://schemas.microsoft.com/office/drawing/2014/main" id="{C5F7D74C-C1D6-43FC-B4ED-1D7F7A4ADF2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861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0" y="1714500"/>
            <a:ext cx="6096000" cy="3429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10F613B-4E6F-4D8B-BAA5-8ADCA1950505}"/>
              </a:ext>
            </a:extLst>
          </p:cNvPr>
          <p:cNvSpPr txBox="1"/>
          <p:nvPr/>
        </p:nvSpPr>
        <p:spPr>
          <a:xfrm>
            <a:off x="3216498" y="5376930"/>
            <a:ext cx="5759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latin typeface="苏新诗柳楷简" panose="02010600000101010101" pitchFamily="2" charset="-122"/>
                <a:ea typeface="苏新诗柳楷简" panose="02010600000101010101" pitchFamily="2" charset="-122"/>
              </a:rPr>
              <a:t>Bosstown</a:t>
            </a:r>
            <a:r>
              <a:rPr lang="en-US" altLang="zh-CN" sz="2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 Dynamics </a:t>
            </a:r>
            <a:r>
              <a:rPr lang="zh-CN" altLang="en-US" sz="2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：</a:t>
            </a:r>
            <a:r>
              <a:rPr lang="en-US" altLang="zh-CN" sz="2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New Robot Can Fight Back! </a:t>
            </a:r>
            <a:endParaRPr lang="zh-CN" altLang="en-US" sz="20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237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10F613B-4E6F-4D8B-BAA5-8ADCA1950505}"/>
              </a:ext>
            </a:extLst>
          </p:cNvPr>
          <p:cNvSpPr txBox="1"/>
          <p:nvPr/>
        </p:nvSpPr>
        <p:spPr>
          <a:xfrm>
            <a:off x="3216498" y="5376930"/>
            <a:ext cx="5759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latin typeface="苏新诗柳楷简" panose="02010600000101010101" pitchFamily="2" charset="-122"/>
                <a:ea typeface="苏新诗柳楷简" panose="02010600000101010101" pitchFamily="2" charset="-122"/>
              </a:rPr>
              <a:t>Bosstown</a:t>
            </a:r>
            <a:r>
              <a:rPr lang="en-US" altLang="zh-CN" sz="2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 Dynamics </a:t>
            </a:r>
            <a:r>
              <a:rPr lang="zh-CN" altLang="en-US" sz="2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：</a:t>
            </a:r>
            <a:r>
              <a:rPr lang="en-US" altLang="zh-CN" sz="2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New Robot Can Fight Back! </a:t>
            </a:r>
            <a:endParaRPr lang="zh-CN" altLang="en-US" sz="2000" dirty="0">
              <a:latin typeface="苏新诗柳楷简" panose="02010600000101010101" pitchFamily="2" charset="-122"/>
              <a:ea typeface="苏新诗柳楷简" panose="0201060000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6855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5BEBDA8-58C1-4B0E-801E-D055503EDF56}"/>
              </a:ext>
            </a:extLst>
          </p:cNvPr>
          <p:cNvSpPr txBox="1"/>
          <p:nvPr/>
        </p:nvSpPr>
        <p:spPr>
          <a:xfrm>
            <a:off x="3494467" y="5402687"/>
            <a:ext cx="52030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latin typeface="苏新诗柳楷简" panose="02010600000101010101" pitchFamily="2" charset="-122"/>
                <a:ea typeface="苏新诗柳楷简" panose="02010600000101010101" pitchFamily="2" charset="-122"/>
              </a:rPr>
              <a:t>Bosstown</a:t>
            </a:r>
            <a:r>
              <a:rPr lang="en-US" altLang="zh-CN" sz="2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 Dynamics - </a:t>
            </a:r>
            <a:r>
              <a:rPr lang="zh-CN" altLang="en-US" sz="2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机器人即将淘汰士兵？</a:t>
            </a:r>
          </a:p>
        </p:txBody>
      </p:sp>
    </p:spTree>
    <p:extLst>
      <p:ext uri="{BB962C8B-B14F-4D97-AF65-F5344CB8AC3E}">
        <p14:creationId xmlns:p14="http://schemas.microsoft.com/office/powerpoint/2010/main" val="3218304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B392F7B-36A2-4B75-8714-615BC2168273}"/>
              </a:ext>
            </a:extLst>
          </p:cNvPr>
          <p:cNvSpPr txBox="1"/>
          <p:nvPr/>
        </p:nvSpPr>
        <p:spPr>
          <a:xfrm>
            <a:off x="4288128" y="5196625"/>
            <a:ext cx="3615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苏新诗柳楷简" panose="02010600000101010101" pitchFamily="2" charset="-122"/>
                <a:ea typeface="苏新诗柳楷简" panose="02010600000101010101" pitchFamily="2" charset="-122"/>
              </a:rPr>
              <a:t>这是人工智能？还是人工智障？</a:t>
            </a:r>
          </a:p>
        </p:txBody>
      </p:sp>
    </p:spTree>
    <p:extLst>
      <p:ext uri="{BB962C8B-B14F-4D97-AF65-F5344CB8AC3E}">
        <p14:creationId xmlns:p14="http://schemas.microsoft.com/office/powerpoint/2010/main" val="311126288"/>
      </p:ext>
    </p:extLst>
  </p:cSld>
  <p:clrMapOvr>
    <a:masterClrMapping/>
  </p:clrMapOvr>
</p:sld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275</TotalTime>
  <Words>344</Words>
  <Application>Microsoft Office PowerPoint</Application>
  <PresentationFormat>宽屏</PresentationFormat>
  <Paragraphs>56</Paragraphs>
  <Slides>21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等线</vt:lpstr>
      <vt:lpstr>楷体</vt:lpstr>
      <vt:lpstr>宋体</vt:lpstr>
      <vt:lpstr>苏新诗柳楷简</vt:lpstr>
      <vt:lpstr>Microsoft YaHei</vt:lpstr>
      <vt:lpstr>Calibri</vt:lpstr>
      <vt:lpstr>Calibri Light</vt:lpstr>
      <vt:lpstr>回顾</vt:lpstr>
      <vt:lpstr>PowerPoint 演示文稿</vt:lpstr>
      <vt:lpstr>PowerPoint 演示文稿</vt:lpstr>
      <vt:lpstr>人工智能中的四大哲学问题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机器人学三定律     ——阿西莫夫</vt:lpstr>
      <vt:lpstr>机器纪元 Autómata</vt:lpstr>
      <vt:lpstr>PowerPoint 演示文稿</vt:lpstr>
      <vt:lpstr>电车难题</vt:lpstr>
      <vt:lpstr>人工智能电车难题</vt:lpstr>
      <vt:lpstr>补充</vt:lpstr>
      <vt:lpstr>题外话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万鹏 许</dc:creator>
  <cp:lastModifiedBy>许万鹏</cp:lastModifiedBy>
  <cp:revision>26</cp:revision>
  <dcterms:created xsi:type="dcterms:W3CDTF">2020-11-02T15:15:03Z</dcterms:created>
  <dcterms:modified xsi:type="dcterms:W3CDTF">2022-08-20T13:41:19Z</dcterms:modified>
</cp:coreProperties>
</file>

<file path=docProps/thumbnail.jpeg>
</file>